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06F9-FD52-4461-A281-07882D0C6675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F2D21-14B4-4627-8F6E-E6CD7DA6E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3915E-4A4E-4083-B742-75487E6645E7}" type="slidenum">
              <a:rPr lang="en-GB"/>
              <a:pPr/>
              <a:t>3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88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EDDF-A488-4E49-B815-677703105E15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0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EDDF-A488-4E49-B815-677703105E15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4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EDDF-A488-4E49-B815-677703105E15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9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67F3-AEE3-483F-90E5-1CDDE815166E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483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9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3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2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7B87-CE09-4E9B-921E-FB187422073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&amp;bo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7582" y="565404"/>
            <a:ext cx="8270255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7582" y="1027548"/>
            <a:ext cx="8270255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F11EC-C1B0-44CA-B255-B0ED7D25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" y="6312577"/>
            <a:ext cx="1028447" cy="2814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14998" y="6363214"/>
            <a:ext cx="3422822" cy="196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675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©2022 Dunstan Thomas Consulting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82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294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15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3810" y="3149983"/>
            <a:ext cx="7606784" cy="1496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2346" y="3149984"/>
            <a:ext cx="0" cy="46214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46712" y="6352205"/>
            <a:ext cx="297288" cy="252000"/>
          </a:xfrm>
        </p:spPr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14998" y="6363214"/>
            <a:ext cx="3422822" cy="196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675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F11EC-C1B0-44CA-B255-B0ED7D25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2" y="6312577"/>
            <a:ext cx="1028447" cy="2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04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2D27-A790-4B35-B8E7-3BD03B9BA70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6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A065-18C3-4B92-96B1-F44F96F42D3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660" r:id="rId19"/>
    <p:sldLayoutId id="2147483661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C648-5715-BA70-9004-C01DF0F0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Modelling Executable State Machines in EA ~ Workflow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C6652-335C-1423-D520-0D7A341732C8}"/>
              </a:ext>
            </a:extLst>
          </p:cNvPr>
          <p:cNvSpPr/>
          <p:nvPr/>
        </p:nvSpPr>
        <p:spPr>
          <a:xfrm>
            <a:off x="1467427" y="2111599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Create a UML Class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2DFF9-E4BD-194C-D67D-844C2A0951D7}"/>
              </a:ext>
            </a:extLst>
          </p:cNvPr>
          <p:cNvSpPr/>
          <p:nvPr/>
        </p:nvSpPr>
        <p:spPr>
          <a:xfrm>
            <a:off x="1467429" y="3214974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Java Class </a:t>
            </a:r>
            <a:r>
              <a:rPr lang="en-GB" sz="1350" b="1" dirty="0">
                <a:solidFill>
                  <a:schemeClr val="tx1"/>
                </a:solidFill>
              </a:rPr>
              <a:t>Element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6B893-2EAA-7E4D-92E5-C33CCD85C3DA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218427" y="2913309"/>
            <a:ext cx="2" cy="30166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A909A8-2B86-901A-EE46-937A0C375C38}"/>
              </a:ext>
            </a:extLst>
          </p:cNvPr>
          <p:cNvSpPr/>
          <p:nvPr/>
        </p:nvSpPr>
        <p:spPr>
          <a:xfrm>
            <a:off x="1467429" y="4330607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State Machine </a:t>
            </a:r>
            <a:r>
              <a:rPr lang="en-GB" sz="1350" b="1" dirty="0">
                <a:solidFill>
                  <a:schemeClr val="tx1"/>
                </a:solidFill>
              </a:rPr>
              <a:t>to the Java Class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35D975-83D7-1A68-2E5F-CCD4E7004A9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2218429" y="4016684"/>
            <a:ext cx="0" cy="3139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CBD7A-65BD-C16C-7B70-D65E40F79466}"/>
              </a:ext>
            </a:extLst>
          </p:cNvPr>
          <p:cNvSpPr/>
          <p:nvPr/>
        </p:nvSpPr>
        <p:spPr>
          <a:xfrm>
            <a:off x="3619811" y="2113830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Model the </a:t>
            </a:r>
            <a:r>
              <a:rPr lang="en-GB" sz="1350" b="1" dirty="0">
                <a:solidFill>
                  <a:srgbClr val="FF0000"/>
                </a:solidFill>
              </a:rPr>
              <a:t>State Machine</a:t>
            </a:r>
            <a:endParaRPr lang="en-GB" sz="1350" b="1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735C763-5CFA-E0C6-78CC-DED9B14DB4AA}"/>
              </a:ext>
            </a:extLst>
          </p:cNvPr>
          <p:cNvCxnSpPr>
            <a:cxnSpLocks/>
            <a:stCxn id="9" idx="2"/>
            <a:endCxn id="15" idx="1"/>
          </p:cNvCxnSpPr>
          <p:nvPr/>
        </p:nvCxnSpPr>
        <p:spPr>
          <a:xfrm rot="5400000" flipH="1" flipV="1">
            <a:off x="1610304" y="3122810"/>
            <a:ext cx="2617631" cy="1401382"/>
          </a:xfrm>
          <a:prstGeom prst="bentConnector4">
            <a:avLst>
              <a:gd name="adj1" fmla="val -6550"/>
              <a:gd name="adj2" fmla="val 76795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B3EA514-B2D1-C323-29CC-26E8BA3A7C9C}"/>
              </a:ext>
            </a:extLst>
          </p:cNvPr>
          <p:cNvSpPr/>
          <p:nvPr/>
        </p:nvSpPr>
        <p:spPr>
          <a:xfrm>
            <a:off x="3619811" y="3214974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Create a UML Class Diagram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8531E2-A20F-8B12-6E1A-321B7A42EEF8}"/>
              </a:ext>
            </a:extLst>
          </p:cNvPr>
          <p:cNvSpPr/>
          <p:nvPr/>
        </p:nvSpPr>
        <p:spPr>
          <a:xfrm>
            <a:off x="3619811" y="4330607"/>
            <a:ext cx="1501999" cy="1402649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an </a:t>
            </a:r>
            <a:r>
              <a:rPr lang="en-GB" sz="1350" b="1" dirty="0">
                <a:solidFill>
                  <a:srgbClr val="FF0000"/>
                </a:solidFill>
              </a:rPr>
              <a:t>Executable State Machine Artefact </a:t>
            </a:r>
            <a:r>
              <a:rPr lang="en-GB" sz="1350" b="1" dirty="0">
                <a:solidFill>
                  <a:schemeClr val="tx1"/>
                </a:solidFill>
              </a:rPr>
              <a:t>element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A4A71-097E-3FEE-4FBC-0C124B2D7A10}"/>
              </a:ext>
            </a:extLst>
          </p:cNvPr>
          <p:cNvSpPr/>
          <p:nvPr/>
        </p:nvSpPr>
        <p:spPr>
          <a:xfrm>
            <a:off x="5590281" y="2113830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Drop the </a:t>
            </a:r>
            <a:r>
              <a:rPr lang="en-GB" sz="1350" b="1" dirty="0">
                <a:solidFill>
                  <a:srgbClr val="FF0000"/>
                </a:solidFill>
              </a:rPr>
              <a:t>Java Class </a:t>
            </a:r>
            <a:r>
              <a:rPr lang="en-GB" sz="1350" b="1" dirty="0">
                <a:solidFill>
                  <a:schemeClr val="tx1"/>
                </a:solidFill>
              </a:rPr>
              <a:t>to the </a:t>
            </a:r>
            <a:r>
              <a:rPr lang="en-GB" sz="1350" b="1" dirty="0">
                <a:solidFill>
                  <a:srgbClr val="FF0000"/>
                </a:solidFill>
              </a:rPr>
              <a:t>Executable State Machine</a:t>
            </a:r>
            <a:r>
              <a:rPr lang="en-GB" sz="1350" b="1" dirty="0">
                <a:solidFill>
                  <a:schemeClr val="tx1"/>
                </a:solidFill>
              </a:rPr>
              <a:t> as a </a:t>
            </a:r>
            <a:r>
              <a:rPr lang="en-GB" sz="1350" b="1" dirty="0">
                <a:solidFill>
                  <a:srgbClr val="FF0000"/>
                </a:solidFill>
              </a:rPr>
              <a:t>Property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7753F-CDEC-8792-D6FF-91D2E9D8EA06}"/>
              </a:ext>
            </a:extLst>
          </p:cNvPr>
          <p:cNvSpPr/>
          <p:nvPr/>
        </p:nvSpPr>
        <p:spPr>
          <a:xfrm>
            <a:off x="5590281" y="3413449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Generate, Build and Run the State Machine</a:t>
            </a:r>
            <a:endParaRPr lang="en-GB" sz="135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7515F-515C-A1C3-618D-704CAA27812A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>
            <a:off x="4370810" y="2915540"/>
            <a:ext cx="0" cy="2994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FED3BE-4AA5-5F65-DC02-7CF4307EBE7B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4370810" y="4016684"/>
            <a:ext cx="0" cy="3139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129DD6-73A7-5C79-2107-11C059F19FA0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341280" y="3214975"/>
            <a:ext cx="0" cy="1984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3E12517-6F82-096F-7DF7-64FAEB176572}"/>
              </a:ext>
            </a:extLst>
          </p:cNvPr>
          <p:cNvCxnSpPr>
            <a:cxnSpLocks/>
            <a:stCxn id="23" idx="2"/>
            <a:endCxn id="24" idx="1"/>
          </p:cNvCxnSpPr>
          <p:nvPr/>
        </p:nvCxnSpPr>
        <p:spPr>
          <a:xfrm rot="5400000" flipH="1" flipV="1">
            <a:off x="3446119" y="3589094"/>
            <a:ext cx="3068853" cy="1219470"/>
          </a:xfrm>
          <a:prstGeom prst="bentConnector4">
            <a:avLst>
              <a:gd name="adj1" fmla="val -5587"/>
              <a:gd name="adj2" fmla="val 80792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C648-5715-BA70-9004-C01DF0F0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Integrating Decision Tables and Executable State Machines in EA ~ Workflow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C6652-335C-1423-D520-0D7A341732C8}"/>
              </a:ext>
            </a:extLst>
          </p:cNvPr>
          <p:cNvSpPr/>
          <p:nvPr/>
        </p:nvSpPr>
        <p:spPr>
          <a:xfrm>
            <a:off x="1019151" y="2401863"/>
            <a:ext cx="2052570" cy="100179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</a:t>
            </a:r>
            <a:r>
              <a:rPr lang="en-GB" sz="1350" b="1" dirty="0">
                <a:solidFill>
                  <a:srgbClr val="FF0000"/>
                </a:solidFill>
              </a:rPr>
              <a:t>public</a:t>
            </a:r>
            <a:r>
              <a:rPr lang="en-GB" sz="1350" b="1" dirty="0">
                <a:solidFill>
                  <a:schemeClr val="tx1"/>
                </a:solidFill>
              </a:rPr>
              <a:t> attributes to the Java class that correspond to DMN input data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2DFF9-E4BD-194C-D67D-844C2A0951D7}"/>
              </a:ext>
            </a:extLst>
          </p:cNvPr>
          <p:cNvSpPr/>
          <p:nvPr/>
        </p:nvSpPr>
        <p:spPr>
          <a:xfrm>
            <a:off x="1019555" y="3827624"/>
            <a:ext cx="2052571" cy="86932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public </a:t>
            </a:r>
            <a:r>
              <a:rPr lang="en-GB" sz="1350" b="1" dirty="0">
                <a:solidFill>
                  <a:schemeClr val="tx1"/>
                </a:solidFill>
              </a:rPr>
              <a:t>attribute(s) that correspond to the result(s) return by the Decision Table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6B893-2EAA-7E4D-92E5-C33CCD85C3D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045437" y="3403656"/>
            <a:ext cx="404" cy="42396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A909A8-2B86-901A-EE46-937A0C375C38}"/>
              </a:ext>
            </a:extLst>
          </p:cNvPr>
          <p:cNvSpPr/>
          <p:nvPr/>
        </p:nvSpPr>
        <p:spPr>
          <a:xfrm>
            <a:off x="1019152" y="5120915"/>
            <a:ext cx="2052571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public </a:t>
            </a:r>
            <a:r>
              <a:rPr lang="en-GB" sz="1350" b="1" dirty="0">
                <a:solidFill>
                  <a:schemeClr val="tx1"/>
                </a:solidFill>
              </a:rPr>
              <a:t>operation</a:t>
            </a:r>
            <a:r>
              <a:rPr lang="en-GB" sz="1350" b="1" dirty="0">
                <a:solidFill>
                  <a:srgbClr val="FF0000"/>
                </a:solidFill>
              </a:rPr>
              <a:t> </a:t>
            </a:r>
            <a:r>
              <a:rPr lang="en-GB" sz="1350" b="1" dirty="0">
                <a:solidFill>
                  <a:schemeClr val="tx1"/>
                </a:solidFill>
              </a:rPr>
              <a:t>to the Java Class for invoking the DMN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35D975-83D7-1A68-2E5F-CCD4E7004A9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2045438" y="4696948"/>
            <a:ext cx="403" cy="42396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CBD7A-65BD-C16C-7B70-D65E40F79466}"/>
              </a:ext>
            </a:extLst>
          </p:cNvPr>
          <p:cNvSpPr/>
          <p:nvPr/>
        </p:nvSpPr>
        <p:spPr>
          <a:xfrm>
            <a:off x="3722508" y="2401862"/>
            <a:ext cx="1914123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public</a:t>
            </a:r>
            <a:r>
              <a:rPr lang="en-GB" sz="1350" b="1" dirty="0">
                <a:solidFill>
                  <a:schemeClr val="tx1"/>
                </a:solidFill>
              </a:rPr>
              <a:t> operation to invoke the operation just added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735C763-5CFA-E0C6-78CC-DED9B14DB4AA}"/>
              </a:ext>
            </a:extLst>
          </p:cNvPr>
          <p:cNvCxnSpPr>
            <a:cxnSpLocks/>
            <a:stCxn id="9" idx="2"/>
            <a:endCxn id="15" idx="1"/>
          </p:cNvCxnSpPr>
          <p:nvPr/>
        </p:nvCxnSpPr>
        <p:spPr>
          <a:xfrm rot="5400000" flipH="1" flipV="1">
            <a:off x="1324019" y="3524136"/>
            <a:ext cx="3119908" cy="1677071"/>
          </a:xfrm>
          <a:prstGeom prst="bentConnector4">
            <a:avLst>
              <a:gd name="adj1" fmla="val -5495"/>
              <a:gd name="adj2" fmla="val 80598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B3EA514-B2D1-C323-29CC-26E8BA3A7C9C}"/>
              </a:ext>
            </a:extLst>
          </p:cNvPr>
          <p:cNvSpPr/>
          <p:nvPr/>
        </p:nvSpPr>
        <p:spPr>
          <a:xfrm>
            <a:off x="3722508" y="3503006"/>
            <a:ext cx="1912506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Bind the invoking operation to the DMN simulation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8531E2-A20F-8B12-6E1A-321B7A42EEF8}"/>
              </a:ext>
            </a:extLst>
          </p:cNvPr>
          <p:cNvSpPr/>
          <p:nvPr/>
        </p:nvSpPr>
        <p:spPr>
          <a:xfrm>
            <a:off x="3722509" y="4618639"/>
            <a:ext cx="1912103" cy="1402649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Java Code to this operation to set values in and return results from the DMN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A4A71-097E-3FEE-4FBC-0C124B2D7A10}"/>
              </a:ext>
            </a:extLst>
          </p:cNvPr>
          <p:cNvSpPr/>
          <p:nvPr/>
        </p:nvSpPr>
        <p:spPr>
          <a:xfrm>
            <a:off x="6310361" y="2401862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 </a:t>
            </a:r>
            <a:r>
              <a:rPr lang="en-GB" sz="1350" b="1" dirty="0">
                <a:solidFill>
                  <a:srgbClr val="FF0000"/>
                </a:solidFill>
              </a:rPr>
              <a:t>behaviour operation  </a:t>
            </a:r>
            <a:r>
              <a:rPr lang="en-GB" sz="1350" b="1" dirty="0">
                <a:solidFill>
                  <a:schemeClr val="tx1"/>
                </a:solidFill>
              </a:rPr>
              <a:t>to the Executable State Machine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7753F-CDEC-8792-D6FF-91D2E9D8EA06}"/>
              </a:ext>
            </a:extLst>
          </p:cNvPr>
          <p:cNvSpPr/>
          <p:nvPr/>
        </p:nvSpPr>
        <p:spPr>
          <a:xfrm>
            <a:off x="6310360" y="3754144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Run the State Machine Simulation</a:t>
            </a:r>
            <a:endParaRPr lang="en-GB" sz="135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7515F-515C-A1C3-618D-704CAA27812A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flipH="1">
            <a:off x="4678761" y="3203572"/>
            <a:ext cx="809" cy="2994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FED3BE-4AA5-5F65-DC02-7CF4307EBE7B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4678560" y="4304716"/>
            <a:ext cx="201" cy="3139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129DD6-73A7-5C79-2107-11C059F19FA0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7061360" y="3503006"/>
            <a:ext cx="1" cy="25113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3E12517-6F82-096F-7DF7-64FAEB176572}"/>
              </a:ext>
            </a:extLst>
          </p:cNvPr>
          <p:cNvCxnSpPr>
            <a:cxnSpLocks/>
            <a:stCxn id="23" idx="2"/>
            <a:endCxn id="24" idx="1"/>
          </p:cNvCxnSpPr>
          <p:nvPr/>
        </p:nvCxnSpPr>
        <p:spPr>
          <a:xfrm rot="5400000" flipH="1" flipV="1">
            <a:off x="3960034" y="3670960"/>
            <a:ext cx="3068853" cy="1631801"/>
          </a:xfrm>
          <a:prstGeom prst="bentConnector4">
            <a:avLst>
              <a:gd name="adj1" fmla="val -5587"/>
              <a:gd name="adj2" fmla="val 79294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7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535A-468E-93B6-1B9A-0980DD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 Demo</a:t>
            </a:r>
          </a:p>
        </p:txBody>
      </p:sp>
      <p:pic>
        <p:nvPicPr>
          <p:cNvPr id="4" name="Picture 3" descr="Team:Wageningen UR/Demonstrate - 2017.igem.or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4405140" cy="31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FFA4C35-14BB-8F03-D2EF-6A941DEA0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7784" y="1988840"/>
            <a:ext cx="4069923" cy="406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7617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Modelling Complex Business Rules – the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88840"/>
            <a:ext cx="7772870" cy="329415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50"/>
              </a:spcBef>
            </a:pPr>
            <a:r>
              <a:rPr lang="en-GB" sz="2800" dirty="0"/>
              <a:t>Decision Trees</a:t>
            </a:r>
          </a:p>
          <a:p>
            <a:pPr lvl="1">
              <a:spcBef>
                <a:spcPts val="450"/>
              </a:spcBef>
            </a:pPr>
            <a:r>
              <a:rPr lang="en-GB" sz="2800" dirty="0"/>
              <a:t>EA Flowchart</a:t>
            </a:r>
          </a:p>
          <a:p>
            <a:pPr lvl="1">
              <a:spcBef>
                <a:spcPts val="450"/>
              </a:spcBef>
            </a:pPr>
            <a:r>
              <a:rPr lang="en-GB" sz="2800" dirty="0"/>
              <a:t>UML Activity</a:t>
            </a:r>
          </a:p>
          <a:p>
            <a:pPr lvl="1">
              <a:spcBef>
                <a:spcPts val="450"/>
              </a:spcBef>
            </a:pPr>
            <a:r>
              <a:rPr lang="en-GB" sz="2800" dirty="0"/>
              <a:t>BPMN 2.0</a:t>
            </a:r>
          </a:p>
          <a:p>
            <a:pPr>
              <a:spcBef>
                <a:spcPts val="450"/>
              </a:spcBef>
            </a:pPr>
            <a:r>
              <a:rPr lang="en-GB" sz="2800" dirty="0"/>
              <a:t>Decision Tables</a:t>
            </a:r>
          </a:p>
          <a:p>
            <a:pPr lvl="1">
              <a:spcBef>
                <a:spcPts val="450"/>
              </a:spcBef>
            </a:pPr>
            <a:r>
              <a:rPr lang="en-GB" sz="2600" dirty="0"/>
              <a:t>Limited entry</a:t>
            </a:r>
          </a:p>
          <a:p>
            <a:pPr lvl="1">
              <a:spcBef>
                <a:spcPts val="450"/>
              </a:spcBef>
            </a:pPr>
            <a:r>
              <a:rPr lang="en-GB" sz="2600" dirty="0"/>
              <a:t>Extended Entry</a:t>
            </a:r>
          </a:p>
          <a:p>
            <a:pPr lvl="1">
              <a:spcBef>
                <a:spcPts val="450"/>
              </a:spcBef>
            </a:pPr>
            <a:r>
              <a:rPr lang="en-GB" sz="2600" dirty="0"/>
              <a:t>Can be </a:t>
            </a:r>
            <a:r>
              <a:rPr lang="en-GB" sz="2600"/>
              <a:t>modelled using DMN</a:t>
            </a:r>
            <a:endParaRPr lang="en-GB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5708"/>
            <a:ext cx="7773338" cy="1596177"/>
          </a:xfrm>
        </p:spPr>
        <p:txBody>
          <a:bodyPr/>
          <a:lstStyle/>
          <a:p>
            <a:r>
              <a:rPr lang="en-GB" dirty="0"/>
              <a:t>Decision Trees (Symbolic)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8CBC663B-2C10-3669-1305-6524099D3722}"/>
              </a:ext>
            </a:extLst>
          </p:cNvPr>
          <p:cNvSpPr/>
          <p:nvPr/>
        </p:nvSpPr>
        <p:spPr>
          <a:xfrm>
            <a:off x="3821240" y="1628800"/>
            <a:ext cx="756634" cy="232770"/>
          </a:xfrm>
          <a:prstGeom prst="flowChartTermina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06C851EC-347E-5CAC-7BD2-F7983AC1A1DE}"/>
              </a:ext>
            </a:extLst>
          </p:cNvPr>
          <p:cNvSpPr/>
          <p:nvPr/>
        </p:nvSpPr>
        <p:spPr>
          <a:xfrm>
            <a:off x="3867927" y="2325210"/>
            <a:ext cx="685800" cy="459486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49D8C64-8748-76E2-A345-2AA6CFF5ECD2}"/>
              </a:ext>
            </a:extLst>
          </p:cNvPr>
          <p:cNvSpPr/>
          <p:nvPr/>
        </p:nvSpPr>
        <p:spPr>
          <a:xfrm>
            <a:off x="3005041" y="3083454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EFC25CCF-3A58-C379-7D5F-8CEC2F8A7EB9}"/>
              </a:ext>
            </a:extLst>
          </p:cNvPr>
          <p:cNvSpPr/>
          <p:nvPr/>
        </p:nvSpPr>
        <p:spPr>
          <a:xfrm>
            <a:off x="4577874" y="3083454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7D09EEB0-D945-6059-4025-AD22E01D43D2}"/>
              </a:ext>
            </a:extLst>
          </p:cNvPr>
          <p:cNvSpPr/>
          <p:nvPr/>
        </p:nvSpPr>
        <p:spPr>
          <a:xfrm>
            <a:off x="6519365" y="3001349"/>
            <a:ext cx="685800" cy="459486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73454518-0682-C9EA-8EB5-4B3BC3571291}"/>
              </a:ext>
            </a:extLst>
          </p:cNvPr>
          <p:cNvSpPr/>
          <p:nvPr/>
        </p:nvSpPr>
        <p:spPr>
          <a:xfrm>
            <a:off x="5650129" y="3767162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CB74560-DE5F-504F-7CA7-1A43D116F564}"/>
              </a:ext>
            </a:extLst>
          </p:cNvPr>
          <p:cNvSpPr/>
          <p:nvPr/>
        </p:nvSpPr>
        <p:spPr>
          <a:xfrm>
            <a:off x="7229312" y="3759593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5C3F4A65-3605-2E2D-EE42-FF97C790CCA1}"/>
              </a:ext>
            </a:extLst>
          </p:cNvPr>
          <p:cNvSpPr/>
          <p:nvPr/>
        </p:nvSpPr>
        <p:spPr>
          <a:xfrm>
            <a:off x="1211659" y="3078622"/>
            <a:ext cx="685800" cy="459486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D2794D6E-F42E-C3CA-2DFB-1203F7B1CF29}"/>
              </a:ext>
            </a:extLst>
          </p:cNvPr>
          <p:cNvSpPr/>
          <p:nvPr/>
        </p:nvSpPr>
        <p:spPr>
          <a:xfrm>
            <a:off x="348774" y="3836866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0FFE1673-8740-6B37-181D-C370D46CBCD7}"/>
              </a:ext>
            </a:extLst>
          </p:cNvPr>
          <p:cNvSpPr/>
          <p:nvPr/>
        </p:nvSpPr>
        <p:spPr>
          <a:xfrm>
            <a:off x="1921606" y="3836866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4EDFF48C-4689-11C3-4DAA-7F5284DC34F7}"/>
              </a:ext>
            </a:extLst>
          </p:cNvPr>
          <p:cNvSpPr/>
          <p:nvPr/>
        </p:nvSpPr>
        <p:spPr>
          <a:xfrm>
            <a:off x="1921619" y="4721655"/>
            <a:ext cx="685800" cy="459486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B5E4D58D-7A9C-18BE-BAE5-EE49FAF5695A}"/>
              </a:ext>
            </a:extLst>
          </p:cNvPr>
          <p:cNvSpPr/>
          <p:nvPr/>
        </p:nvSpPr>
        <p:spPr>
          <a:xfrm>
            <a:off x="1126335" y="5521713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5AE595CD-D677-FCF3-9383-9EB0762BF99C}"/>
              </a:ext>
            </a:extLst>
          </p:cNvPr>
          <p:cNvSpPr/>
          <p:nvPr/>
        </p:nvSpPr>
        <p:spPr>
          <a:xfrm>
            <a:off x="2699168" y="5521713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1E668D8C-FCD3-ED22-5EBA-8BDA2EA20CF2}"/>
              </a:ext>
            </a:extLst>
          </p:cNvPr>
          <p:cNvSpPr/>
          <p:nvPr/>
        </p:nvSpPr>
        <p:spPr>
          <a:xfrm>
            <a:off x="5652120" y="4653136"/>
            <a:ext cx="685800" cy="459486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06B46EE-2524-F8CF-5067-70DF5FA742FA}"/>
              </a:ext>
            </a:extLst>
          </p:cNvPr>
          <p:cNvSpPr/>
          <p:nvPr/>
        </p:nvSpPr>
        <p:spPr>
          <a:xfrm>
            <a:off x="4769447" y="5400974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F5D334CA-5E8F-C19E-F910-03520224F088}"/>
              </a:ext>
            </a:extLst>
          </p:cNvPr>
          <p:cNvSpPr/>
          <p:nvPr/>
        </p:nvSpPr>
        <p:spPr>
          <a:xfrm>
            <a:off x="6342279" y="5400974"/>
            <a:ext cx="685800" cy="459486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936D69-B069-883B-7978-1745F84A5D13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4199557" y="1861570"/>
            <a:ext cx="11270" cy="463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Connector: Elbow 5120">
            <a:extLst>
              <a:ext uri="{FF2B5EF4-FFF2-40B4-BE49-F238E27FC236}">
                <a16:creationId xmlns:a16="http://schemas.microsoft.com/office/drawing/2014/main" id="{B2A597EC-2CA8-CE3E-B0D1-5FAD50F45F7A}"/>
              </a:ext>
            </a:extLst>
          </p:cNvPr>
          <p:cNvCxnSpPr>
            <a:stCxn id="11" idx="1"/>
            <a:endCxn id="12" idx="0"/>
          </p:cNvCxnSpPr>
          <p:nvPr/>
        </p:nvCxnSpPr>
        <p:spPr>
          <a:xfrm rot="10800000" flipV="1">
            <a:off x="3347941" y="2554953"/>
            <a:ext cx="519986" cy="52850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9AB0E0C-FF1A-78BD-3954-8201964376AB}"/>
              </a:ext>
            </a:extLst>
          </p:cNvPr>
          <p:cNvCxnSpPr>
            <a:cxnSpLocks/>
            <a:stCxn id="11" idx="3"/>
            <a:endCxn id="15" idx="0"/>
          </p:cNvCxnSpPr>
          <p:nvPr/>
        </p:nvCxnSpPr>
        <p:spPr>
          <a:xfrm>
            <a:off x="4553727" y="2554953"/>
            <a:ext cx="367047" cy="52850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AD4CDB4-32EA-984D-C52D-427EF26D3CD4}"/>
              </a:ext>
            </a:extLst>
          </p:cNvPr>
          <p:cNvCxnSpPr>
            <a:cxnSpLocks/>
            <a:stCxn id="16" idx="1"/>
            <a:endCxn id="17" idx="0"/>
          </p:cNvCxnSpPr>
          <p:nvPr/>
        </p:nvCxnSpPr>
        <p:spPr>
          <a:xfrm rot="10800000" flipV="1">
            <a:off x="5993029" y="3231092"/>
            <a:ext cx="526336" cy="53607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7D81A11-B3B2-A722-FCD2-8E8AE01BE58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205165" y="3231093"/>
            <a:ext cx="381528" cy="53606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A9BEE7A-8C86-DEEC-0E29-1D9C2B98776A}"/>
              </a:ext>
            </a:extLst>
          </p:cNvPr>
          <p:cNvCxnSpPr>
            <a:cxnSpLocks/>
            <a:stCxn id="19" idx="1"/>
            <a:endCxn id="20" idx="0"/>
          </p:cNvCxnSpPr>
          <p:nvPr/>
        </p:nvCxnSpPr>
        <p:spPr>
          <a:xfrm rot="10800000" flipV="1">
            <a:off x="691673" y="3308365"/>
            <a:ext cx="519986" cy="52850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749CA65-A09F-4E1E-9A5F-32D3C55942F2}"/>
              </a:ext>
            </a:extLst>
          </p:cNvPr>
          <p:cNvCxnSpPr>
            <a:cxnSpLocks/>
            <a:stCxn id="11" idx="1"/>
            <a:endCxn id="19" idx="0"/>
          </p:cNvCxnSpPr>
          <p:nvPr/>
        </p:nvCxnSpPr>
        <p:spPr>
          <a:xfrm rot="10800000" flipV="1">
            <a:off x="1554559" y="2554952"/>
            <a:ext cx="2313368" cy="52366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0F9B17D2-67DA-FC9D-2C12-5CAC0F302FC2}"/>
              </a:ext>
            </a:extLst>
          </p:cNvPr>
          <p:cNvCxnSpPr>
            <a:cxnSpLocks/>
            <a:stCxn id="11" idx="3"/>
            <a:endCxn id="16" idx="0"/>
          </p:cNvCxnSpPr>
          <p:nvPr/>
        </p:nvCxnSpPr>
        <p:spPr>
          <a:xfrm>
            <a:off x="4553727" y="2554953"/>
            <a:ext cx="2308538" cy="44639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F46036E-9871-058D-8D18-58C58ED952F8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1897459" y="3308365"/>
            <a:ext cx="367047" cy="52850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6FADBC6-1617-A599-B4AC-7904B304D54D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rot="10800000" flipV="1">
            <a:off x="1469235" y="4951397"/>
            <a:ext cx="452384" cy="57031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4F8F0BEC-39FB-D908-50FD-95886E27B5DB}"/>
              </a:ext>
            </a:extLst>
          </p:cNvPr>
          <p:cNvCxnSpPr>
            <a:cxnSpLocks/>
            <a:stCxn id="22" idx="3"/>
            <a:endCxn id="24" idx="0"/>
          </p:cNvCxnSpPr>
          <p:nvPr/>
        </p:nvCxnSpPr>
        <p:spPr>
          <a:xfrm>
            <a:off x="2607419" y="4951398"/>
            <a:ext cx="434649" cy="57031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5CAC883-8BCC-5D03-44F3-B965C9E83520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>
            <a:off x="6337920" y="4882879"/>
            <a:ext cx="347259" cy="51809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549C41A-1BFB-93CE-D9BD-9295D219EE67}"/>
              </a:ext>
            </a:extLst>
          </p:cNvPr>
          <p:cNvCxnSpPr>
            <a:cxnSpLocks/>
            <a:stCxn id="25" idx="1"/>
            <a:endCxn id="26" idx="0"/>
          </p:cNvCxnSpPr>
          <p:nvPr/>
        </p:nvCxnSpPr>
        <p:spPr>
          <a:xfrm rot="10800000" flipV="1">
            <a:off x="5112348" y="4882878"/>
            <a:ext cx="539773" cy="51809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11F96A73-7881-EFFC-E8A1-AA4BB2B3A84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16200000" flipH="1">
            <a:off x="2051861" y="4508996"/>
            <a:ext cx="425303" cy="1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2FF9504-FD9A-4434-DE0F-AC21EE563700}"/>
              </a:ext>
            </a:extLst>
          </p:cNvPr>
          <p:cNvCxnSpPr>
            <a:cxnSpLocks/>
            <a:stCxn id="17" idx="2"/>
            <a:endCxn id="25" idx="0"/>
          </p:cNvCxnSpPr>
          <p:nvPr/>
        </p:nvCxnSpPr>
        <p:spPr>
          <a:xfrm rot="16200000" flipH="1">
            <a:off x="5780780" y="4438896"/>
            <a:ext cx="426488" cy="199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2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B27F-9569-9569-6B0B-7A24A487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Limited entry (balanced) decision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6FAA5-BBB3-62C1-4605-C5BABD88D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773338" cy="39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57051"/>
          </a:xfrm>
        </p:spPr>
        <p:txBody>
          <a:bodyPr/>
          <a:lstStyle/>
          <a:p>
            <a:r>
              <a:rPr lang="en-GB" b="1" dirty="0"/>
              <a:t>Extended entry decision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C6FC1-56C2-12BD-320A-091E0979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09" y="1268760"/>
            <a:ext cx="7242181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3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/>
          <a:lstStyle/>
          <a:p>
            <a:r>
              <a:rPr lang="en-GB" dirty="0"/>
              <a:t>Modelling Decision Tables in 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552" y="1658289"/>
            <a:ext cx="7772870" cy="3294155"/>
          </a:xfrm>
        </p:spPr>
        <p:txBody>
          <a:bodyPr>
            <a:normAutofit/>
          </a:bodyPr>
          <a:lstStyle/>
          <a:p>
            <a:r>
              <a:rPr lang="en-GB" sz="2400" b="1" dirty="0"/>
              <a:t>Pre-requisites</a:t>
            </a:r>
            <a:endParaRPr lang="en-GB" b="1" dirty="0"/>
          </a:p>
          <a:p>
            <a:pPr lvl="1"/>
            <a:r>
              <a:rPr lang="en-GB" b="1" dirty="0"/>
              <a:t>The DMN1.2 Technology (MDG) </a:t>
            </a:r>
            <a:r>
              <a:rPr lang="en-GB" b="1" u="sng" dirty="0"/>
              <a:t>must</a:t>
            </a:r>
            <a:r>
              <a:rPr lang="en-GB" b="1" dirty="0"/>
              <a:t> be in the </a:t>
            </a:r>
            <a:r>
              <a:rPr lang="en-GB" b="1" u="sng" dirty="0"/>
              <a:t>current</a:t>
            </a:r>
            <a:r>
              <a:rPr lang="en-GB" b="1" dirty="0"/>
              <a:t> perspective.</a:t>
            </a:r>
          </a:p>
          <a:p>
            <a:pPr lvl="1"/>
            <a:r>
              <a:rPr lang="en-GB" b="1" dirty="0"/>
              <a:t>A </a:t>
            </a:r>
            <a:r>
              <a:rPr lang="en-GB" b="1" u="sng" dirty="0"/>
              <a:t>complete</a:t>
            </a:r>
            <a:r>
              <a:rPr lang="en-GB" b="1" dirty="0"/>
              <a:t> JDK must be </a:t>
            </a:r>
            <a:r>
              <a:rPr lang="en-GB" b="1" u="sng" dirty="0"/>
              <a:t>installed</a:t>
            </a:r>
            <a:r>
              <a:rPr lang="en-GB" b="1" dirty="0"/>
              <a:t> if generating Java Code.</a:t>
            </a:r>
          </a:p>
          <a:p>
            <a:pPr lvl="1"/>
            <a:r>
              <a:rPr lang="en-GB" b="1" dirty="0"/>
              <a:t>The </a:t>
            </a:r>
            <a:r>
              <a:rPr lang="en-GB" b="1" u="sng" dirty="0"/>
              <a:t>JAVA_HOME </a:t>
            </a:r>
            <a:r>
              <a:rPr lang="en-GB" b="1" dirty="0"/>
              <a:t>path must be set in EA for the repository in which the Decision Table(s) are to be modelled.</a:t>
            </a:r>
          </a:p>
          <a:p>
            <a:pPr lvl="1"/>
            <a:r>
              <a:rPr lang="en-GB" b="1" dirty="0"/>
              <a:t>Code engineering must be set to Java (EA default)</a:t>
            </a:r>
          </a:p>
          <a:p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C648-5715-BA70-9004-C01DF0F0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14053"/>
          </a:xfrm>
        </p:spPr>
        <p:txBody>
          <a:bodyPr>
            <a:normAutofit fontScale="90000"/>
          </a:bodyPr>
          <a:lstStyle/>
          <a:p>
            <a:r>
              <a:rPr lang="en-GB" dirty="0"/>
              <a:t>Modelling Decision Tables in EA ~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7BDC9-BB34-8878-A675-4C6081B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C6652-335C-1423-D520-0D7A341732C8}"/>
              </a:ext>
            </a:extLst>
          </p:cNvPr>
          <p:cNvSpPr/>
          <p:nvPr/>
        </p:nvSpPr>
        <p:spPr>
          <a:xfrm>
            <a:off x="753414" y="1827995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Create a DMN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2DFF9-E4BD-194C-D67D-844C2A0951D7}"/>
              </a:ext>
            </a:extLst>
          </p:cNvPr>
          <p:cNvSpPr/>
          <p:nvPr/>
        </p:nvSpPr>
        <p:spPr>
          <a:xfrm>
            <a:off x="753414" y="2929139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Define inputs as </a:t>
            </a:r>
            <a:r>
              <a:rPr lang="en-GB" sz="1350" b="1" dirty="0">
                <a:solidFill>
                  <a:srgbClr val="FF0000"/>
                </a:solidFill>
              </a:rPr>
              <a:t>Item Definition </a:t>
            </a:r>
            <a:r>
              <a:rPr lang="en-GB" sz="1350" b="1" dirty="0">
                <a:solidFill>
                  <a:schemeClr val="tx1"/>
                </a:solidFill>
              </a:rPr>
              <a:t>Elements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6B893-2EAA-7E4D-92E5-C33CCD85C3DA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1504414" y="2629705"/>
            <a:ext cx="0" cy="2994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A909A8-2B86-901A-EE46-937A0C375C38}"/>
              </a:ext>
            </a:extLst>
          </p:cNvPr>
          <p:cNvSpPr/>
          <p:nvPr/>
        </p:nvSpPr>
        <p:spPr>
          <a:xfrm>
            <a:off x="753414" y="4044772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an </a:t>
            </a:r>
            <a:r>
              <a:rPr lang="en-GB" sz="1350" b="1" dirty="0">
                <a:solidFill>
                  <a:srgbClr val="FF0000"/>
                </a:solidFill>
              </a:rPr>
              <a:t>Input Data </a:t>
            </a:r>
            <a:r>
              <a:rPr lang="en-GB" sz="1350" b="1" dirty="0">
                <a:solidFill>
                  <a:schemeClr val="tx1"/>
                </a:solidFill>
              </a:rPr>
              <a:t>Elements and bind to Item Definition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35D975-83D7-1A68-2E5F-CCD4E7004A9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1504414" y="3730849"/>
            <a:ext cx="0" cy="3139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CBD7A-65BD-C16C-7B70-D65E40F79466}"/>
              </a:ext>
            </a:extLst>
          </p:cNvPr>
          <p:cNvSpPr/>
          <p:nvPr/>
        </p:nvSpPr>
        <p:spPr>
          <a:xfrm>
            <a:off x="2905796" y="1827995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an </a:t>
            </a:r>
            <a:r>
              <a:rPr lang="en-GB" sz="1350" b="1" dirty="0">
                <a:solidFill>
                  <a:srgbClr val="FF0000"/>
                </a:solidFill>
              </a:rPr>
              <a:t>Business Knowledge Model </a:t>
            </a:r>
            <a:r>
              <a:rPr lang="en-GB" sz="1350" b="1" dirty="0">
                <a:solidFill>
                  <a:schemeClr val="tx1"/>
                </a:solidFill>
              </a:rPr>
              <a:t>and set the Parameters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735C763-5CFA-E0C6-78CC-DED9B14DB4AA}"/>
              </a:ext>
            </a:extLst>
          </p:cNvPr>
          <p:cNvCxnSpPr>
            <a:cxnSpLocks/>
            <a:stCxn id="9" idx="2"/>
            <a:endCxn id="15" idx="1"/>
          </p:cNvCxnSpPr>
          <p:nvPr/>
        </p:nvCxnSpPr>
        <p:spPr>
          <a:xfrm rot="5400000" flipH="1" flipV="1">
            <a:off x="896289" y="2836975"/>
            <a:ext cx="2617631" cy="1401382"/>
          </a:xfrm>
          <a:prstGeom prst="bentConnector4">
            <a:avLst>
              <a:gd name="adj1" fmla="val -6550"/>
              <a:gd name="adj2" fmla="val 76795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B3EA514-B2D1-C323-29CC-26E8BA3A7C9C}"/>
              </a:ext>
            </a:extLst>
          </p:cNvPr>
          <p:cNvSpPr/>
          <p:nvPr/>
        </p:nvSpPr>
        <p:spPr>
          <a:xfrm>
            <a:off x="2905796" y="2929139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Model each business rule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8531E2-A20F-8B12-6E1A-321B7A42EEF8}"/>
              </a:ext>
            </a:extLst>
          </p:cNvPr>
          <p:cNvSpPr/>
          <p:nvPr/>
        </p:nvSpPr>
        <p:spPr>
          <a:xfrm>
            <a:off x="2905796" y="4044772"/>
            <a:ext cx="1501999" cy="1402649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an </a:t>
            </a:r>
            <a:r>
              <a:rPr lang="en-GB" sz="1350" b="1" dirty="0">
                <a:solidFill>
                  <a:srgbClr val="FF0000"/>
                </a:solidFill>
              </a:rPr>
              <a:t>Invocation Decision Element </a:t>
            </a:r>
            <a:r>
              <a:rPr lang="en-GB" sz="1350" b="1" dirty="0">
                <a:solidFill>
                  <a:schemeClr val="tx1"/>
                </a:solidFill>
              </a:rPr>
              <a:t>and connect to </a:t>
            </a:r>
            <a:r>
              <a:rPr lang="en-GB" sz="1350" b="1" dirty="0">
                <a:solidFill>
                  <a:srgbClr val="FF0000"/>
                </a:solidFill>
              </a:rPr>
              <a:t>Business Knowledge Model </a:t>
            </a:r>
            <a:r>
              <a:rPr lang="en-GB" sz="1350" b="1" dirty="0">
                <a:solidFill>
                  <a:schemeClr val="tx1"/>
                </a:solidFill>
              </a:rPr>
              <a:t>and </a:t>
            </a:r>
            <a:r>
              <a:rPr lang="en-GB" sz="1350" b="1" dirty="0">
                <a:solidFill>
                  <a:srgbClr val="FF0000"/>
                </a:solidFill>
              </a:rPr>
              <a:t>Input 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A4A71-097E-3FEE-4FBC-0C124B2D7A10}"/>
              </a:ext>
            </a:extLst>
          </p:cNvPr>
          <p:cNvSpPr/>
          <p:nvPr/>
        </p:nvSpPr>
        <p:spPr>
          <a:xfrm>
            <a:off x="4876266" y="1827995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Bind the </a:t>
            </a:r>
            <a:r>
              <a:rPr lang="en-GB" sz="1350" b="1" dirty="0">
                <a:solidFill>
                  <a:srgbClr val="FF0000"/>
                </a:solidFill>
              </a:rPr>
              <a:t>Invocation Decision Element </a:t>
            </a:r>
            <a:r>
              <a:rPr lang="en-GB" sz="1350" b="1" dirty="0">
                <a:solidFill>
                  <a:schemeClr val="tx1"/>
                </a:solidFill>
              </a:rPr>
              <a:t>and the </a:t>
            </a:r>
            <a:r>
              <a:rPr lang="en-GB" sz="1350" b="1" dirty="0">
                <a:solidFill>
                  <a:srgbClr val="FF0000"/>
                </a:solidFill>
              </a:rPr>
              <a:t>Business Knowledge Model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7753F-CDEC-8792-D6FF-91D2E9D8EA06}"/>
              </a:ext>
            </a:extLst>
          </p:cNvPr>
          <p:cNvSpPr/>
          <p:nvPr/>
        </p:nvSpPr>
        <p:spPr>
          <a:xfrm>
            <a:off x="4876266" y="3127614"/>
            <a:ext cx="1501999" cy="1101144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Bind the </a:t>
            </a:r>
            <a:r>
              <a:rPr lang="en-GB" sz="1350" b="1" dirty="0">
                <a:solidFill>
                  <a:srgbClr val="FF0000"/>
                </a:solidFill>
              </a:rPr>
              <a:t>Invocation Decision Element </a:t>
            </a:r>
            <a:r>
              <a:rPr lang="en-GB" sz="1350" b="1" dirty="0">
                <a:solidFill>
                  <a:schemeClr val="tx1"/>
                </a:solidFill>
              </a:rPr>
              <a:t>and the </a:t>
            </a:r>
            <a:r>
              <a:rPr lang="en-GB" sz="1350" b="1" dirty="0">
                <a:solidFill>
                  <a:srgbClr val="FF0000"/>
                </a:solidFill>
              </a:rPr>
              <a:t>Input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1F42C0-988B-4495-69DA-D09C1ACA8AF6}"/>
              </a:ext>
            </a:extLst>
          </p:cNvPr>
          <p:cNvSpPr/>
          <p:nvPr/>
        </p:nvSpPr>
        <p:spPr>
          <a:xfrm>
            <a:off x="4876266" y="4427233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Validate the Decision Table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7515F-515C-A1C3-618D-704CAA27812A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>
            <a:off x="3656795" y="2629705"/>
            <a:ext cx="0" cy="2994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FED3BE-4AA5-5F65-DC02-7CF4307EBE7B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3656795" y="3730849"/>
            <a:ext cx="0" cy="3139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129DD6-73A7-5C79-2107-11C059F19FA0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5627265" y="2929140"/>
            <a:ext cx="0" cy="1984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CDB291-6804-8087-814D-96F5140580BC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5627265" y="4228758"/>
            <a:ext cx="0" cy="19847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3E12517-6F82-096F-7DF7-64FAEB176572}"/>
              </a:ext>
            </a:extLst>
          </p:cNvPr>
          <p:cNvCxnSpPr>
            <a:cxnSpLocks/>
            <a:stCxn id="23" idx="2"/>
            <a:endCxn id="24" idx="1"/>
          </p:cNvCxnSpPr>
          <p:nvPr/>
        </p:nvCxnSpPr>
        <p:spPr>
          <a:xfrm rot="5400000" flipH="1" flipV="1">
            <a:off x="2732104" y="3303259"/>
            <a:ext cx="3068853" cy="1219470"/>
          </a:xfrm>
          <a:prstGeom prst="bentConnector4">
            <a:avLst>
              <a:gd name="adj1" fmla="val -5587"/>
              <a:gd name="adj2" fmla="val 80792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F8284CC-9003-72AA-8F0E-D283754578C4}"/>
              </a:ext>
            </a:extLst>
          </p:cNvPr>
          <p:cNvSpPr/>
          <p:nvPr/>
        </p:nvSpPr>
        <p:spPr>
          <a:xfrm>
            <a:off x="6793605" y="1825007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Add an </a:t>
            </a:r>
            <a:r>
              <a:rPr lang="en-GB" sz="1350" b="1" dirty="0">
                <a:solidFill>
                  <a:srgbClr val="FF0000"/>
                </a:solidFill>
              </a:rPr>
              <a:t>Simulation Configuration </a:t>
            </a:r>
            <a:r>
              <a:rPr lang="en-GB" sz="1350" b="1" dirty="0">
                <a:solidFill>
                  <a:schemeClr val="tx1"/>
                </a:solidFill>
              </a:rPr>
              <a:t>and bind to a Package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6B778C-3E6B-9EAA-6823-40FF9C8B02EA}"/>
              </a:ext>
            </a:extLst>
          </p:cNvPr>
          <p:cNvSpPr/>
          <p:nvPr/>
        </p:nvSpPr>
        <p:spPr>
          <a:xfrm>
            <a:off x="6793605" y="2876476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Create a </a:t>
            </a:r>
            <a:r>
              <a:rPr lang="en-GB" sz="1350" b="1" dirty="0">
                <a:solidFill>
                  <a:srgbClr val="FF0000"/>
                </a:solidFill>
              </a:rPr>
              <a:t>Data Set </a:t>
            </a:r>
            <a:r>
              <a:rPr lang="en-GB" sz="1350" b="1" dirty="0">
                <a:solidFill>
                  <a:schemeClr val="tx1"/>
                </a:solidFill>
              </a:rPr>
              <a:t>for each test of the business rules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18A69DE-82BA-548D-730E-7403043A1F97}"/>
              </a:ext>
            </a:extLst>
          </p:cNvPr>
          <p:cNvSpPr/>
          <p:nvPr/>
        </p:nvSpPr>
        <p:spPr>
          <a:xfrm>
            <a:off x="6793604" y="4819694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Generate the Java Code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0A74C5-3354-1074-A998-9B35E236AAD1}"/>
              </a:ext>
            </a:extLst>
          </p:cNvPr>
          <p:cNvSpPr/>
          <p:nvPr/>
        </p:nvSpPr>
        <p:spPr>
          <a:xfrm>
            <a:off x="6793605" y="3837661"/>
            <a:ext cx="1501999" cy="801710"/>
          </a:xfrm>
          <a:prstGeom prst="rect">
            <a:avLst/>
          </a:prstGeom>
          <a:solidFill>
            <a:srgbClr val="FFC000"/>
          </a:solidFill>
          <a:ln w="28575">
            <a:solidFill>
              <a:srgbClr val="09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Run the simulation for  selected </a:t>
            </a:r>
            <a:r>
              <a:rPr lang="en-GB" sz="1350" b="1" dirty="0">
                <a:solidFill>
                  <a:srgbClr val="FF0000"/>
                </a:solidFill>
              </a:rPr>
              <a:t>Data Set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9527FEE-39E6-4039-4F7A-B6A879746F09}"/>
              </a:ext>
            </a:extLst>
          </p:cNvPr>
          <p:cNvCxnSpPr>
            <a:cxnSpLocks/>
            <a:stCxn id="26" idx="2"/>
            <a:endCxn id="50" idx="1"/>
          </p:cNvCxnSpPr>
          <p:nvPr/>
        </p:nvCxnSpPr>
        <p:spPr>
          <a:xfrm rot="5400000" flipH="1" flipV="1">
            <a:off x="4708895" y="3144233"/>
            <a:ext cx="3003080" cy="1166340"/>
          </a:xfrm>
          <a:prstGeom prst="bentConnector4">
            <a:avLst>
              <a:gd name="adj1" fmla="val -5709"/>
              <a:gd name="adj2" fmla="val 82195"/>
            </a:avLst>
          </a:prstGeom>
          <a:ln w="38100">
            <a:solidFill>
              <a:srgbClr val="0972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212F5B-AC29-C383-8F15-0AAC2BCBF3D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7544605" y="2626717"/>
            <a:ext cx="0" cy="24976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663E689-C7B1-6447-26D2-1F1E849EFC32}"/>
              </a:ext>
            </a:extLst>
          </p:cNvPr>
          <p:cNvCxnSpPr>
            <a:cxnSpLocks/>
            <a:stCxn id="51" idx="2"/>
            <a:endCxn id="53" idx="0"/>
          </p:cNvCxnSpPr>
          <p:nvPr/>
        </p:nvCxnSpPr>
        <p:spPr>
          <a:xfrm flipH="1">
            <a:off x="7544604" y="3678186"/>
            <a:ext cx="1" cy="15947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3068CF-C4FE-99A4-4D02-47F6466DE83E}"/>
              </a:ext>
            </a:extLst>
          </p:cNvPr>
          <p:cNvCxnSpPr>
            <a:cxnSpLocks/>
            <a:stCxn id="53" idx="2"/>
            <a:endCxn id="52" idx="0"/>
          </p:cNvCxnSpPr>
          <p:nvPr/>
        </p:nvCxnSpPr>
        <p:spPr>
          <a:xfrm flipH="1">
            <a:off x="7544604" y="4639372"/>
            <a:ext cx="1" cy="18032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4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535A-468E-93B6-1B9A-0980DD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92065"/>
          </a:xfrm>
        </p:spPr>
        <p:txBody>
          <a:bodyPr/>
          <a:lstStyle/>
          <a:p>
            <a:r>
              <a:rPr lang="en-GB" dirty="0"/>
              <a:t>EA Demo</a:t>
            </a:r>
          </a:p>
        </p:txBody>
      </p:sp>
      <p:pic>
        <p:nvPicPr>
          <p:cNvPr id="4" name="Picture 3" descr="Team:Wageningen UR/Demonstrate - 2017.igem.or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10" y="1772816"/>
            <a:ext cx="46669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26306"/>
          </a:xfrm>
        </p:spPr>
        <p:txBody>
          <a:bodyPr>
            <a:normAutofit/>
          </a:bodyPr>
          <a:lstStyle/>
          <a:p>
            <a:r>
              <a:rPr lang="en-GB" b="1" dirty="0"/>
              <a:t>Java Executable State Machine &amp; decision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52366D-8C7E-96D2-649B-3B7629B2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39" y="3822447"/>
            <a:ext cx="2723809" cy="2342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C23AE6-DB30-DD5E-3F73-92D44699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20744"/>
            <a:ext cx="6240679" cy="2342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2F9E5B-3844-BF36-375F-06B300FB1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938812"/>
            <a:ext cx="7238066" cy="18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7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120</TotalTime>
  <Words>404</Words>
  <Application>Microsoft Office PowerPoint</Application>
  <PresentationFormat>On-screen Show (4:3)</PresentationFormat>
  <Paragraphs>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Gilroy Light</vt:lpstr>
      <vt:lpstr>Roboto Light</vt:lpstr>
      <vt:lpstr>Tw Cen MT</vt:lpstr>
      <vt:lpstr>Droplet</vt:lpstr>
      <vt:lpstr>PowerPoint Presentation</vt:lpstr>
      <vt:lpstr>Modelling Complex Business Rules – the Options</vt:lpstr>
      <vt:lpstr>Decision Trees (Symbolic)</vt:lpstr>
      <vt:lpstr>Limited entry (balanced) decision table</vt:lpstr>
      <vt:lpstr>Extended entry decision table</vt:lpstr>
      <vt:lpstr>Modelling Decision Tables in EA</vt:lpstr>
      <vt:lpstr>Modelling Decision Tables in EA ~ Workflow</vt:lpstr>
      <vt:lpstr>EA Demo</vt:lpstr>
      <vt:lpstr>Java Executable State Machine &amp; decision table</vt:lpstr>
      <vt:lpstr>Modelling Executable State Machines in EA ~ Workflow</vt:lpstr>
      <vt:lpstr>Integrating Decision Tables and Executable State Machines in EA ~ Workflow</vt:lpstr>
      <vt:lpstr>EA Demo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Phil Chudley</cp:lastModifiedBy>
  <cp:revision>7</cp:revision>
  <cp:lastPrinted>2022-10-05T23:12:33Z</cp:lastPrinted>
  <dcterms:created xsi:type="dcterms:W3CDTF">2022-10-05T22:12:33Z</dcterms:created>
  <dcterms:modified xsi:type="dcterms:W3CDTF">2022-10-20T09:40:32Z</dcterms:modified>
</cp:coreProperties>
</file>